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793" r:id="rId2"/>
    <p:sldId id="801" r:id="rId3"/>
    <p:sldId id="794" r:id="rId4"/>
    <p:sldId id="800" r:id="rId5"/>
    <p:sldId id="799" r:id="rId6"/>
    <p:sldId id="798" r:id="rId7"/>
    <p:sldId id="797" r:id="rId8"/>
    <p:sldId id="796" r:id="rId9"/>
    <p:sldId id="795" r:id="rId10"/>
    <p:sldId id="80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0F2"/>
    <a:srgbClr val="005AA5"/>
    <a:srgbClr val="2C4286"/>
    <a:srgbClr val="D0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595986-A32F-420F-8163-B4A3D830AE02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BD1A0C-2187-4BF0-8D2B-0076FB8E9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8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71D77-798B-4ABA-812F-F7EF300BCA0B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95C7-428D-4244-BA12-695DAB9DE5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8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111AA-A019-4B8F-A41D-96F86C0676C7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3D91-79B0-4613-9406-F825854102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7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55BFE-7BEC-4B0E-939D-0AFADF0BA8C1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AE89-D73F-4249-AA7C-2A502CE37F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7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2178B-3424-4789-90D4-4C0E79A22883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15D9-06BE-4970-9BC3-4979302778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7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D91DB-4D9B-445C-B63D-BAA7B317C4A4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7B-4B4B-434F-A80E-38CF1208B0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84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7C88B-ED11-4433-B3E2-BF3052FAE4AC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BE5-493B-420B-AE94-3DA186400C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7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B3F10-4B52-46B2-A20D-EE0C91BAD73F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D46A-0AF6-4605-A363-2744505B65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8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62C95-BE3A-4B73-A6AB-DBF8582FCBDE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DAD-BBD0-41C4-9F8D-BF48B69717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12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6C155-85E4-44B0-AA48-2202E5891061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24B2-0C68-4143-AC75-FEB7C1EC9E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3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F02C1-BC6B-4EAD-AE74-768870C59BC3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340E-D3D7-4545-8E6F-FC3A918B81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AD9DD-2EE5-4E6A-B2D7-609539F493D9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C594-3759-49DB-BB5D-E1190FFE05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8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72CD7-DB15-4F75-BAAB-C85F4E903695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E73A-C09B-4FF5-AEE8-8E117F109A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6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8513" y="3700874"/>
            <a:ext cx="6858001" cy="41395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7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ПРЕЗЕНТАЦИЯ </a:t>
            </a:r>
          </a:p>
          <a:p>
            <a:pPr algn="ctr"/>
            <a:r>
              <a:rPr lang="ru-RU" altLang="ru-RU" sz="27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ЭЛЕКТИВНОЙ ДИСЦИПЛИНЫ</a:t>
            </a: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r>
              <a:rPr lang="ru-RU" altLang="ru-RU" sz="2700" b="1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«ИНОСТРАННЫЙ ЯЗЫК (НЕМЕЦКИЙ) (УРОВЕНЬ </a:t>
            </a:r>
            <a:r>
              <a:rPr lang="ru-RU" altLang="ru-RU" sz="27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</a:t>
            </a:r>
            <a:r>
              <a:rPr lang="ru-RU" altLang="ru-RU" sz="2700" b="1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</a:t>
            </a:r>
            <a:r>
              <a:rPr lang="en-US" altLang="ru-RU" sz="2700" b="1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altLang="ru-RU" sz="2700" b="1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- БАЗОВЫЙ)»</a:t>
            </a:r>
            <a:endParaRPr lang="ru-RU" altLang="ru-RU" sz="2700" b="1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006" y="5995851"/>
            <a:ext cx="8817428" cy="229293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Кафедра иностранных языков </a:t>
            </a:r>
            <a:endParaRPr lang="ru-RU" altLang="ru-RU" sz="20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3932" y="4444166"/>
            <a:ext cx="728907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  <a:endParaRPr lang="ru-RU" altLang="ru-RU" sz="40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1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1166757"/>
            <a:ext cx="7824046" cy="797943"/>
          </a:xfrm>
        </p:spPr>
        <p:txBody>
          <a:bodyPr/>
          <a:lstStyle/>
          <a:p>
            <a:pPr algn="ctr"/>
            <a:r>
              <a:rPr lang="ru-RU" dirty="0" smtClean="0"/>
              <a:t>Цель освоения дисциплины </a:t>
            </a: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r="8781"/>
          <a:stretch>
            <a:fillRect/>
          </a:stretch>
        </p:blipFill>
        <p:spPr>
          <a:xfrm>
            <a:off x="6150634" y="4140679"/>
            <a:ext cx="2444480" cy="2194824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6504205" cy="38115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Целью изучения дисциплины «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Иностранный язык (немецкий) (уровень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В1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начинающих)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является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коммуникативных умений в четырех видах речевой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деятельности: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аудирование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чтение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письмо 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говорение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09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42" y="1217436"/>
            <a:ext cx="4718537" cy="573657"/>
          </a:xfrm>
        </p:spPr>
        <p:txBody>
          <a:bodyPr/>
          <a:lstStyle/>
          <a:p>
            <a:pPr algn="ctr"/>
            <a:r>
              <a:rPr lang="ru-RU" dirty="0"/>
              <a:t>Задачи дисциплины</a:t>
            </a: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r="18037"/>
          <a:stretch>
            <a:fillRect/>
          </a:stretch>
        </p:blipFill>
        <p:spPr>
          <a:xfrm>
            <a:off x="5684838" y="1595438"/>
            <a:ext cx="3051504" cy="3959225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29840" y="1791093"/>
            <a:ext cx="5054968" cy="4411299"/>
          </a:xfrm>
        </p:spPr>
        <p:txBody>
          <a:bodyPr>
            <a:normAutofit fontScale="47500" lnSpcReduction="20000"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972185" algn="l"/>
              </a:tabLst>
            </a:pPr>
            <a:r>
              <a:rPr lang="ru-RU" sz="32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владеть </a:t>
            </a:r>
            <a:r>
              <a:rPr lang="ru-RU" sz="32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базов</a:t>
            </a:r>
            <a:r>
              <a:rPr lang="ru-RU" sz="32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ыми </a:t>
            </a:r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навыками </a:t>
            </a:r>
            <a:r>
              <a:rPr lang="ru-RU" sz="32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общения </a:t>
            </a:r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на иностранном языке;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972185" algn="l"/>
              </a:tabLst>
            </a:pPr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понимать диалогическую и монологическую речь в сфере повседневной коммуникации;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972185" algn="l"/>
              </a:tabLst>
            </a:pPr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формулировать связный устный и письменный текст;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972185" algn="l"/>
              </a:tabLst>
            </a:pPr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использовать лексические, морфологические средства изучаемого языка, уместные для определенного регистра общения;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972185" algn="l"/>
              </a:tabLst>
            </a:pPr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анализировать специфику межкультурного общения;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972185" algn="l"/>
              </a:tabLst>
            </a:pPr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правильно </a:t>
            </a:r>
            <a:r>
              <a:rPr lang="ru-RU" sz="32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интонировать </a:t>
            </a:r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текст;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972185" algn="l"/>
              </a:tabLst>
            </a:pPr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при освоении дисциплины ставятся воспитательные задачи в рамках гражданского, патриотического, духовно-нравственного и профессионально-трудового направлений</a:t>
            </a:r>
            <a:r>
              <a:rPr lang="ru-RU" sz="32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</a:t>
            </a:r>
            <a:endParaRPr lang="ru-RU" sz="3200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2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470363" cy="16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Для кого предназначена дисциплина?</a:t>
            </a:r>
            <a:endParaRPr lang="ru-RU" sz="3600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r="8025"/>
          <a:stretch>
            <a:fillRect/>
          </a:stretch>
        </p:blipFill>
        <p:spPr>
          <a:xfrm>
            <a:off x="6124755" y="3364302"/>
            <a:ext cx="2392183" cy="2622429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5577037" cy="41708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обучающиеся направления подготовки 40.03.01 Юриспруденция</a:t>
            </a:r>
          </a:p>
          <a:p>
            <a:r>
              <a:rPr lang="ru-RU" sz="2000" dirty="0" smtClean="0"/>
              <a:t>обучающиеся специальности 40.05.01 Правовое обеспечение национальной безопасности</a:t>
            </a:r>
          </a:p>
          <a:p>
            <a:r>
              <a:rPr lang="ru-RU" sz="2000" dirty="0" smtClean="0"/>
              <a:t>обучающиеся </a:t>
            </a:r>
            <a:r>
              <a:rPr lang="ru-RU" sz="2000" dirty="0"/>
              <a:t>специальности </a:t>
            </a:r>
            <a:r>
              <a:rPr lang="ru-RU" sz="2000" dirty="0" smtClean="0"/>
              <a:t>40.05.02 Правоохранительная деятельность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обучающиеся специальности 40.05.03 </a:t>
            </a:r>
            <a:r>
              <a:rPr lang="ru-RU" sz="2000" dirty="0" smtClean="0">
                <a:solidFill>
                  <a:prstClr val="black"/>
                </a:solidFill>
              </a:rPr>
              <a:t>Судебная экспертиза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обучающиеся </a:t>
            </a:r>
            <a:r>
              <a:rPr lang="ru-RU" sz="2000" dirty="0">
                <a:solidFill>
                  <a:prstClr val="black"/>
                </a:solidFill>
              </a:rPr>
              <a:t>специальности </a:t>
            </a:r>
            <a:r>
              <a:rPr lang="ru-RU" sz="2000" dirty="0" smtClean="0">
                <a:solidFill>
                  <a:prstClr val="black"/>
                </a:solidFill>
              </a:rPr>
              <a:t>40.05.04 Судебная и прокурорская деятельность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обучающиеся специальности </a:t>
            </a:r>
            <a:r>
              <a:rPr lang="ru-RU" sz="2000" dirty="0" smtClean="0">
                <a:solidFill>
                  <a:prstClr val="black"/>
                </a:solidFill>
              </a:rPr>
              <a:t>38.05.01 Экономическая безопасность</a:t>
            </a:r>
            <a:endParaRPr lang="ru-RU" sz="2000" dirty="0">
              <a:solidFill>
                <a:prstClr val="black"/>
              </a:solidFill>
            </a:endParaRPr>
          </a:p>
          <a:p>
            <a:pPr lvl="0" algn="just"/>
            <a:endParaRPr lang="ru-RU" dirty="0" smtClean="0">
              <a:solidFill>
                <a:prstClr val="black"/>
              </a:solidFill>
            </a:endParaRPr>
          </a:p>
          <a:p>
            <a:pPr lvl="0" algn="just"/>
            <a:endParaRPr lang="ru-RU" dirty="0" smtClean="0">
              <a:solidFill>
                <a:prstClr val="black"/>
              </a:solidFill>
            </a:endParaRPr>
          </a:p>
          <a:p>
            <a:pPr lvl="0" algn="just"/>
            <a:endParaRPr lang="ru-RU" dirty="0">
              <a:solidFill>
                <a:prstClr val="black"/>
              </a:solidFill>
            </a:endParaRPr>
          </a:p>
          <a:p>
            <a:pPr algn="just"/>
            <a:endParaRPr lang="ru-RU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50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7496242" cy="1600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изучается в ходе освоения дисциплины?</a:t>
            </a:r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4" b="19894"/>
          <a:stretch>
            <a:fillRect/>
          </a:stretch>
        </p:blipFill>
        <p:spPr>
          <a:xfrm>
            <a:off x="6392174" y="3476445"/>
            <a:ext cx="2124764" cy="2622430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5874477" cy="3811588"/>
          </a:xfrm>
        </p:spPr>
        <p:txBody>
          <a:bodyPr>
            <a:noAutofit/>
          </a:bodyPr>
          <a:lstStyle/>
          <a:p>
            <a:pPr algn="just">
              <a:spcAft>
                <a:spcPts val="300"/>
              </a:spcAft>
              <a:tabLst>
                <a:tab pos="2646045" algn="l"/>
              </a:tabLst>
            </a:pPr>
            <a:r>
              <a:rPr lang="ru-RU" sz="2000" b="1" dirty="0" smtClean="0">
                <a:latin typeface="+mj-lt"/>
                <a:ea typeface="Times New Roman" panose="02020603050405020304" pitchFamily="18" charset="0"/>
              </a:rPr>
              <a:t>Нормы </a:t>
            </a:r>
            <a:r>
              <a:rPr lang="ru-RU" sz="2000" b="1" dirty="0" smtClean="0">
                <a:latin typeface="+mj-lt"/>
                <a:ea typeface="Times New Roman" panose="02020603050405020304" pitchFamily="18" charset="0"/>
              </a:rPr>
              <a:t>общеупотребительной лексики, </a:t>
            </a:r>
            <a:r>
              <a:rPr lang="ru-RU" sz="2000" b="1" dirty="0">
                <a:latin typeface="+mj-lt"/>
                <a:ea typeface="Times New Roman" panose="02020603050405020304" pitchFamily="18" charset="0"/>
              </a:rPr>
              <a:t>способы словопроизводства, правила морфологического членения слов, правила образования </a:t>
            </a:r>
            <a:r>
              <a:rPr lang="ru-RU" sz="2000" b="1" dirty="0" smtClean="0">
                <a:latin typeface="+mj-lt"/>
                <a:ea typeface="Times New Roman" panose="02020603050405020304" pitchFamily="18" charset="0"/>
              </a:rPr>
              <a:t>грамматических форм, </a:t>
            </a:r>
            <a:r>
              <a:rPr lang="ru-RU" sz="2000" b="1" dirty="0">
                <a:latin typeface="+mj-lt"/>
                <a:ea typeface="Times New Roman" panose="02020603050405020304" pitchFamily="18" charset="0"/>
              </a:rPr>
              <a:t>правила построения синтаксических конструкций.</a:t>
            </a:r>
          </a:p>
          <a:p>
            <a:pPr algn="just">
              <a:spcAft>
                <a:spcPts val="300"/>
              </a:spcAft>
              <a:tabLst>
                <a:tab pos="2646045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Перцептивная и репродуктивная речевая деятельность </a:t>
            </a:r>
            <a:r>
              <a:rPr lang="ru-RU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 условиях межкультурной коммуникации</a:t>
            </a:r>
            <a:r>
              <a:rPr lang="ru-RU" sz="2000" b="1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r>
              <a:rPr lang="ru-RU" sz="2000" b="1" dirty="0" err="1" smtClean="0">
                <a:latin typeface="+mj-lt"/>
                <a:ea typeface="Times New Roman" panose="02020603050405020304" pitchFamily="18" charset="0"/>
              </a:rPr>
              <a:t>Аудирование</a:t>
            </a:r>
            <a:r>
              <a:rPr lang="ru-RU" sz="2000" b="1" dirty="0" smtClean="0">
                <a:latin typeface="+mj-lt"/>
                <a:ea typeface="Times New Roman" panose="02020603050405020304" pitchFamily="18" charset="0"/>
              </a:rPr>
              <a:t>, чтение, устная </a:t>
            </a:r>
            <a:r>
              <a:rPr lang="ru-RU" sz="2000" b="1" dirty="0">
                <a:latin typeface="+mj-lt"/>
                <a:ea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+mj-lt"/>
                <a:ea typeface="Times New Roman" panose="02020603050405020304" pitchFamily="18" charset="0"/>
              </a:rPr>
              <a:t>письменная речь </a:t>
            </a:r>
            <a:r>
              <a:rPr lang="ru-RU" sz="2000" b="1" dirty="0">
                <a:latin typeface="+mj-lt"/>
                <a:ea typeface="Times New Roman" panose="02020603050405020304" pitchFamily="18" charset="0"/>
              </a:rPr>
              <a:t>на базовом уровне на русском и иностранном языках для решения задач межличностного и межкультурного взаимодействия.</a:t>
            </a:r>
            <a:endParaRPr lang="ru-RU" sz="20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5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940" y="1052469"/>
            <a:ext cx="7886700" cy="866955"/>
          </a:xfrm>
        </p:spPr>
        <p:txBody>
          <a:bodyPr/>
          <a:lstStyle/>
          <a:p>
            <a:pPr algn="ctr"/>
            <a:r>
              <a:rPr lang="ru-RU" dirty="0" smtClean="0"/>
              <a:t>Тематический план дисциплины</a:t>
            </a: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1" r="15601"/>
          <a:stretch>
            <a:fillRect/>
          </a:stretch>
        </p:blipFill>
        <p:spPr>
          <a:xfrm>
            <a:off x="5055079" y="2476500"/>
            <a:ext cx="3461859" cy="3384550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4567747" cy="3811588"/>
          </a:xfrm>
        </p:spPr>
        <p:txBody>
          <a:bodyPr>
            <a:normAutofit fontScale="92500" lnSpcReduction="20000"/>
          </a:bodyPr>
          <a:lstStyle/>
          <a:p>
            <a:pPr marR="38735" lvl="0" fontAlgn="base">
              <a:tabLst>
                <a:tab pos="174625" algn="l"/>
              </a:tabLst>
            </a:pPr>
            <a:r>
              <a:rPr lang="ru-RU" sz="3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Тема 1. </a:t>
            </a:r>
            <a:r>
              <a:rPr lang="ru-RU" sz="3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Учеба, образование, поиск работы. </a:t>
            </a:r>
          </a:p>
          <a:p>
            <a:pPr marR="38735" lvl="0" fontAlgn="base">
              <a:tabLst>
                <a:tab pos="174625" algn="l"/>
              </a:tabLst>
            </a:pPr>
            <a:r>
              <a:rPr lang="ru-RU" sz="3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Тема 2. Современное немецкое общество.</a:t>
            </a:r>
          </a:p>
          <a:p>
            <a:pPr marR="38735" lvl="0" fontAlgn="base">
              <a:tabLst>
                <a:tab pos="174625" algn="l"/>
              </a:tabLst>
            </a:pPr>
            <a:r>
              <a:rPr lang="ru-RU" sz="3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Тема 3. Интернет в современном мире.</a:t>
            </a:r>
          </a:p>
          <a:p>
            <a:pPr marR="38735" lvl="0" fontAlgn="base">
              <a:tabLst>
                <a:tab pos="174625" algn="l"/>
              </a:tabLst>
            </a:pPr>
            <a:r>
              <a:rPr lang="ru-RU" sz="3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Тема 4. Деловое общение и переписка. </a:t>
            </a:r>
          </a:p>
          <a:p>
            <a:pPr marR="38735" lvl="0" fontAlgn="base">
              <a:tabLst>
                <a:tab pos="174625" algn="l"/>
              </a:tabLst>
            </a:pPr>
            <a:r>
              <a:rPr lang="ru-RU" sz="3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Тема 5. Культурные ценности.</a:t>
            </a:r>
          </a:p>
          <a:p>
            <a:pPr marR="38735" lvl="0" algn="just" fontAlgn="base">
              <a:tabLst>
                <a:tab pos="174625" algn="l"/>
              </a:tabLst>
            </a:pPr>
            <a:endParaRPr lang="ru-RU" sz="32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 smtClean="0"/>
              <a:t>Как будут проходить занятия?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053154"/>
          </a:xfrm>
        </p:spPr>
        <p:txBody>
          <a:bodyPr>
            <a:normAutofit/>
          </a:bodyPr>
          <a:lstStyle/>
          <a:p>
            <a:r>
              <a:rPr lang="ru-RU" dirty="0"/>
              <a:t>Обзорные лекции </a:t>
            </a:r>
          </a:p>
          <a:p>
            <a:r>
              <a:rPr lang="ru-RU" dirty="0" smtClean="0"/>
              <a:t>Теоретические опросы</a:t>
            </a:r>
          </a:p>
          <a:p>
            <a:r>
              <a:rPr lang="ru-RU" dirty="0" smtClean="0"/>
              <a:t>Ролевые игры</a:t>
            </a:r>
          </a:p>
          <a:p>
            <a:r>
              <a:rPr lang="ru-RU" dirty="0" smtClean="0"/>
              <a:t>Круглые столы</a:t>
            </a:r>
          </a:p>
          <a:p>
            <a:r>
              <a:rPr lang="ru-RU" dirty="0" smtClean="0"/>
              <a:t>Тестирование </a:t>
            </a:r>
          </a:p>
          <a:p>
            <a:r>
              <a:rPr lang="ru-RU" dirty="0" smtClean="0"/>
              <a:t>Интерактивные задания</a:t>
            </a:r>
          </a:p>
          <a:p>
            <a:r>
              <a:rPr lang="ru-RU" dirty="0" smtClean="0"/>
              <a:t>Просмотр учебных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/>
              <a:t>фильмов, </a:t>
            </a:r>
            <a:r>
              <a:rPr lang="ru-RU" dirty="0" err="1" smtClean="0"/>
              <a:t>аудирование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81" y="3761118"/>
            <a:ext cx="3698509" cy="27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7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дисциплины для дальнейшего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38029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Основные положения дисциплины могут быть использованы в </a:t>
            </a:r>
            <a:r>
              <a:rPr lang="ru-RU" dirty="0" smtClean="0"/>
              <a:t>дальнейшем при </a:t>
            </a:r>
            <a:r>
              <a:rPr lang="ru-RU" dirty="0"/>
              <a:t>изучении следующих дисциплин:</a:t>
            </a:r>
          </a:p>
          <a:p>
            <a:pPr algn="just"/>
            <a:r>
              <a:rPr lang="ru-RU" dirty="0" smtClean="0"/>
              <a:t>Международное право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Международное </a:t>
            </a:r>
            <a:r>
              <a:rPr lang="ru-RU" dirty="0" smtClean="0">
                <a:solidFill>
                  <a:prstClr val="black"/>
                </a:solidFill>
              </a:rPr>
              <a:t>частное </a:t>
            </a:r>
          </a:p>
          <a:p>
            <a:pPr marL="0" lvl="0" indent="0" algn="just">
              <a:buNone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право</a:t>
            </a:r>
          </a:p>
          <a:p>
            <a:pPr marL="0" lvl="0" indent="0" algn="just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ru-RU" dirty="0" smtClean="0">
                <a:solidFill>
                  <a:prstClr val="black"/>
                </a:solidFill>
              </a:rPr>
              <a:t>а также для стажировок в зарубежных вузах, работы с иноязычной научной литературой и т.д.</a:t>
            </a:r>
            <a:endParaRPr lang="ru-RU" dirty="0">
              <a:solidFill>
                <a:prstClr val="black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178" y="3195319"/>
            <a:ext cx="3715612" cy="200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4" y="1143084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дисциплины для практической работы юриста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399276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Возможность применять знание иностранного языка в различных </a:t>
            </a:r>
            <a:r>
              <a:rPr lang="ru-RU" dirty="0"/>
              <a:t>сферах </a:t>
            </a:r>
            <a:r>
              <a:rPr lang="ru-RU" dirty="0" smtClean="0"/>
              <a:t>юридической деятельности; </a:t>
            </a:r>
          </a:p>
          <a:p>
            <a:pPr algn="just"/>
            <a:r>
              <a:rPr lang="ru-RU" dirty="0" smtClean="0"/>
              <a:t>Умение работать с иноязычной научной и учебной литературой; </a:t>
            </a:r>
          </a:p>
          <a:p>
            <a:pPr algn="just"/>
            <a:r>
              <a:rPr lang="ru-RU" dirty="0" smtClean="0"/>
              <a:t>Умение применять </a:t>
            </a:r>
          </a:p>
          <a:p>
            <a:pPr marL="0" indent="0" algn="just">
              <a:buNone/>
            </a:pPr>
            <a:r>
              <a:rPr lang="ru-RU" dirty="0" smtClean="0"/>
              <a:t>   полученные знания </a:t>
            </a:r>
          </a:p>
          <a:p>
            <a:pPr marL="0" indent="0" algn="just">
              <a:buNone/>
            </a:pPr>
            <a:r>
              <a:rPr lang="ru-RU" dirty="0" smtClean="0"/>
              <a:t>   иностранного языка </a:t>
            </a:r>
          </a:p>
          <a:p>
            <a:pPr marL="0" indent="0" algn="just">
              <a:buNone/>
            </a:pPr>
            <a:r>
              <a:rPr lang="ru-RU" dirty="0" smtClean="0"/>
              <a:t>   в конкретных практических </a:t>
            </a:r>
          </a:p>
          <a:p>
            <a:pPr marL="0" indent="0" algn="just">
              <a:buNone/>
            </a:pPr>
            <a:r>
              <a:rPr lang="ru-RU" dirty="0" smtClean="0"/>
              <a:t>   ситуациях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00324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020" y="3671614"/>
            <a:ext cx="3456414" cy="25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60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1431</TotalTime>
  <Words>375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Roboto Medium</vt:lpstr>
      <vt:lpstr>Symbol</vt:lpstr>
      <vt:lpstr>Times New Roman</vt:lpstr>
      <vt:lpstr>Тема Office</vt:lpstr>
      <vt:lpstr>Презентация PowerPoint</vt:lpstr>
      <vt:lpstr>Цель освоения дисциплины </vt:lpstr>
      <vt:lpstr>Задачи дисциплины</vt:lpstr>
      <vt:lpstr>Для кого предназначена дисциплина?</vt:lpstr>
      <vt:lpstr>Что изучается в ходе освоения дисциплины?</vt:lpstr>
      <vt:lpstr>Тематический план дисциплины</vt:lpstr>
      <vt:lpstr>Как будут проходить занятия?</vt:lpstr>
      <vt:lpstr>Значение дисциплины для дальнейшего обучения</vt:lpstr>
      <vt:lpstr>Значение дисциплины для практической работы юриста</vt:lpstr>
      <vt:lpstr>Презентация PowerPoint</vt:lpstr>
    </vt:vector>
  </TitlesOfParts>
  <Company>ФГБОУ СГЮА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Максим</dc:creator>
  <cp:lastModifiedBy>Ольга Нагога</cp:lastModifiedBy>
  <cp:revision>151</cp:revision>
  <dcterms:created xsi:type="dcterms:W3CDTF">2020-12-02T14:35:45Z</dcterms:created>
  <dcterms:modified xsi:type="dcterms:W3CDTF">2022-02-07T10:00:18Z</dcterms:modified>
</cp:coreProperties>
</file>